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CACA"/>
          </a:solidFill>
        </a:fill>
      </a:tcStyle>
    </a:wholeTbl>
    <a:band2H>
      <a:tcTxStyle b="def" i="def"/>
      <a:tcStyle>
        <a:tcBdr/>
        <a:fill>
          <a:solidFill>
            <a:srgbClr val="F1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DCD4"/>
          </a:solidFill>
        </a:fill>
      </a:tcStyle>
    </a:wholeTbl>
    <a:band2H>
      <a:tcTxStyle b="def" i="def"/>
      <a:tcStyle>
        <a:tcBdr/>
        <a:fill>
          <a:solidFill>
            <a:srgbClr val="F1EE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CACA"/>
          </a:solidFill>
        </a:fill>
      </a:tcStyle>
    </a:wholeTbl>
    <a:band2H>
      <a:tcTxStyle b="def" i="def"/>
      <a:tcStyle>
        <a:tcBdr/>
        <a:fill>
          <a:solidFill>
            <a:srgbClr val="EB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9" name="Shape 1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Times New Roman"/>
      </a:defRPr>
    </a:lvl1pPr>
    <a:lvl2pPr indent="228600" latinLnBrk="0">
      <a:defRPr sz="1200">
        <a:latin typeface="+mj-lt"/>
        <a:ea typeface="+mj-ea"/>
        <a:cs typeface="+mj-cs"/>
        <a:sym typeface="Times New Roman"/>
      </a:defRPr>
    </a:lvl2pPr>
    <a:lvl3pPr indent="457200" latinLnBrk="0">
      <a:defRPr sz="1200">
        <a:latin typeface="+mj-lt"/>
        <a:ea typeface="+mj-ea"/>
        <a:cs typeface="+mj-cs"/>
        <a:sym typeface="Times New Roman"/>
      </a:defRPr>
    </a:lvl3pPr>
    <a:lvl4pPr indent="685800" latinLnBrk="0">
      <a:defRPr sz="1200">
        <a:latin typeface="+mj-lt"/>
        <a:ea typeface="+mj-ea"/>
        <a:cs typeface="+mj-cs"/>
        <a:sym typeface="Times New Roman"/>
      </a:defRPr>
    </a:lvl4pPr>
    <a:lvl5pPr indent="914400" latinLnBrk="0">
      <a:defRPr sz="1200">
        <a:latin typeface="+mj-lt"/>
        <a:ea typeface="+mj-ea"/>
        <a:cs typeface="+mj-cs"/>
        <a:sym typeface="Times New Roman"/>
      </a:defRPr>
    </a:lvl5pPr>
    <a:lvl6pPr indent="1143000" latinLnBrk="0">
      <a:defRPr sz="1200">
        <a:latin typeface="+mj-lt"/>
        <a:ea typeface="+mj-ea"/>
        <a:cs typeface="+mj-cs"/>
        <a:sym typeface="Times New Roman"/>
      </a:defRPr>
    </a:lvl6pPr>
    <a:lvl7pPr indent="1371600" latinLnBrk="0">
      <a:defRPr sz="1200">
        <a:latin typeface="+mj-lt"/>
        <a:ea typeface="+mj-ea"/>
        <a:cs typeface="+mj-cs"/>
        <a:sym typeface="Times New Roman"/>
      </a:defRPr>
    </a:lvl7pPr>
    <a:lvl8pPr indent="1600200" latinLnBrk="0">
      <a:defRPr sz="1200">
        <a:latin typeface="+mj-lt"/>
        <a:ea typeface="+mj-ea"/>
        <a:cs typeface="+mj-cs"/>
        <a:sym typeface="Times New Roman"/>
      </a:defRPr>
    </a:lvl8pPr>
    <a:lvl9pPr indent="1828800" latinLnBrk="0">
      <a:defRPr sz="1200"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/>
          <p:cNvSpPr/>
          <p:nvPr/>
        </p:nvSpPr>
        <p:spPr>
          <a:xfrm>
            <a:off x="777240" y="0"/>
            <a:ext cx="7543801" cy="304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" name="Titolo Testo"/>
          <p:cNvSpPr txBox="1"/>
          <p:nvPr>
            <p:ph type="title"/>
          </p:nvPr>
        </p:nvSpPr>
        <p:spPr>
          <a:xfrm>
            <a:off x="762000" y="3200400"/>
            <a:ext cx="7543800" cy="1524000"/>
          </a:xfrm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pPr/>
            <a:r>
              <a:t>Titolo Testo</a:t>
            </a:r>
          </a:p>
        </p:txBody>
      </p:sp>
      <p:sp>
        <p:nvSpPr>
          <p:cNvPr id="15" name="Corpo livello uno…"/>
          <p:cNvSpPr txBox="1"/>
          <p:nvPr>
            <p:ph type="body" sz="quarter" idx="1"/>
          </p:nvPr>
        </p:nvSpPr>
        <p:spPr>
          <a:xfrm>
            <a:off x="762000" y="4724400"/>
            <a:ext cx="6858000" cy="9906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600"/>
              </a:spcBef>
              <a:buClrTx/>
              <a:buSzTx/>
              <a:buFontTx/>
              <a:buNone/>
              <a:defRPr sz="2800"/>
            </a:lvl1pPr>
            <a:lvl2pPr marL="0" indent="457200">
              <a:spcBef>
                <a:spcPts val="600"/>
              </a:spcBef>
              <a:buClrTx/>
              <a:buSzTx/>
              <a:buFontTx/>
              <a:buNone/>
              <a:defRPr sz="2800"/>
            </a:lvl2pPr>
            <a:lvl3pPr marL="0" indent="914400">
              <a:spcBef>
                <a:spcPts val="600"/>
              </a:spcBef>
              <a:buClrTx/>
              <a:buSzTx/>
              <a:buFontTx/>
              <a:buNone/>
              <a:defRPr sz="2800"/>
            </a:lvl3pPr>
            <a:lvl4pPr marL="0" indent="1371600">
              <a:spcBef>
                <a:spcPts val="600"/>
              </a:spcBef>
              <a:buClrTx/>
              <a:buSzTx/>
              <a:buFontTx/>
              <a:buNone/>
              <a:defRPr sz="2800"/>
            </a:lvl4pPr>
            <a:lvl5pPr marL="0" indent="1828800">
              <a:spcBef>
                <a:spcPts val="600"/>
              </a:spcBef>
              <a:buClrTx/>
              <a:buSzTx/>
              <a:buFontTx/>
              <a:buNone/>
              <a:defRPr sz="2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6" name="Rectangle 6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olo Testo"/>
          <p:cNvSpPr txBox="1"/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102" name="Corpo livello uno…"/>
          <p:cNvSpPr txBox="1"/>
          <p:nvPr>
            <p:ph type="body" idx="1"/>
          </p:nvPr>
        </p:nvSpPr>
        <p:spPr>
          <a:xfrm>
            <a:off x="914400" y="685800"/>
            <a:ext cx="7239000" cy="3886200"/>
          </a:xfrm>
          <a:prstGeom prst="rect">
            <a:avLst/>
          </a:prstGeom>
        </p:spPr>
        <p:txBody>
          <a:bodyPr anchor="t"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0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olo Testo"/>
          <p:cNvSpPr txBox="1"/>
          <p:nvPr>
            <p:ph type="title"/>
          </p:nvPr>
        </p:nvSpPr>
        <p:spPr>
          <a:xfrm>
            <a:off x="762000" y="685801"/>
            <a:ext cx="1828800" cy="5410199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111" name="Corpo livello uno…"/>
          <p:cNvSpPr txBox="1"/>
          <p:nvPr>
            <p:ph type="body" idx="1"/>
          </p:nvPr>
        </p:nvSpPr>
        <p:spPr>
          <a:xfrm>
            <a:off x="2590800" y="685801"/>
            <a:ext cx="5715000" cy="4876801"/>
          </a:xfrm>
          <a:prstGeom prst="rect">
            <a:avLst/>
          </a:prstGeom>
        </p:spPr>
        <p:txBody>
          <a:bodyPr anchor="t"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12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Testo"/>
          <p:cNvSpPr txBox="1"/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25" name="Corpo livello uno…"/>
          <p:cNvSpPr txBox="1"/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6"/>
          <p:cNvSpPr/>
          <p:nvPr/>
        </p:nvSpPr>
        <p:spPr>
          <a:xfrm>
            <a:off x="777240" y="0"/>
            <a:ext cx="7543801" cy="304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4" name="Titolo Testo"/>
          <p:cNvSpPr txBox="1"/>
          <p:nvPr>
            <p:ph type="title"/>
          </p:nvPr>
        </p:nvSpPr>
        <p:spPr>
          <a:xfrm>
            <a:off x="762000" y="3276600"/>
            <a:ext cx="7543800" cy="1676400"/>
          </a:xfrm>
          <a:prstGeom prst="rect">
            <a:avLst/>
          </a:prstGeom>
        </p:spPr>
        <p:txBody>
          <a:bodyPr/>
          <a:lstStyle>
            <a:lvl1pPr>
              <a:defRPr cap="all"/>
            </a:lvl1pPr>
          </a:lstStyle>
          <a:p>
            <a:pPr/>
            <a:r>
              <a:t>Titolo Testo</a:t>
            </a:r>
          </a:p>
        </p:txBody>
      </p:sp>
      <p:sp>
        <p:nvSpPr>
          <p:cNvPr id="35" name="Corpo livello uno…"/>
          <p:cNvSpPr txBox="1"/>
          <p:nvPr>
            <p:ph type="body" sz="quarter" idx="1"/>
          </p:nvPr>
        </p:nvSpPr>
        <p:spPr>
          <a:xfrm>
            <a:off x="762000" y="4953000"/>
            <a:ext cx="6858000" cy="9144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600"/>
              </a:spcBef>
              <a:buClrTx/>
              <a:buSzTx/>
              <a:buFontTx/>
              <a:buNone/>
              <a:defRPr sz="2800"/>
            </a:lvl1pPr>
            <a:lvl2pPr marL="0" indent="457200">
              <a:spcBef>
                <a:spcPts val="600"/>
              </a:spcBef>
              <a:buClrTx/>
              <a:buSzTx/>
              <a:buFontTx/>
              <a:buNone/>
              <a:defRPr sz="2800"/>
            </a:lvl2pPr>
            <a:lvl3pPr marL="0" indent="914400">
              <a:spcBef>
                <a:spcPts val="600"/>
              </a:spcBef>
              <a:buClrTx/>
              <a:buSzTx/>
              <a:buFontTx/>
              <a:buNone/>
              <a:defRPr sz="2800"/>
            </a:lvl3pPr>
            <a:lvl4pPr marL="0" indent="1371600">
              <a:spcBef>
                <a:spcPts val="600"/>
              </a:spcBef>
              <a:buClrTx/>
              <a:buSzTx/>
              <a:buFontTx/>
              <a:buNone/>
              <a:defRPr sz="2800"/>
            </a:lvl4pPr>
            <a:lvl5pPr marL="0" indent="1828800">
              <a:spcBef>
                <a:spcPts val="600"/>
              </a:spcBef>
              <a:buClrTx/>
              <a:buSzTx/>
              <a:buFontTx/>
              <a:buNone/>
              <a:defRPr sz="2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36" name="Rectangle 7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7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olo Testo"/>
          <p:cNvSpPr txBox="1"/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45" name="Corpo livello uno…"/>
          <p:cNvSpPr txBox="1"/>
          <p:nvPr>
            <p:ph type="body" sz="half" idx="1"/>
          </p:nvPr>
        </p:nvSpPr>
        <p:spPr>
          <a:xfrm>
            <a:off x="762000" y="609601"/>
            <a:ext cx="3657600" cy="3767329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40080" indent="-320040">
              <a:spcBef>
                <a:spcPts val="600"/>
              </a:spcBef>
              <a:defRPr sz="2800"/>
            </a:lvl2pPr>
            <a:lvl3pPr marL="960119" indent="-320039">
              <a:spcBef>
                <a:spcPts val="600"/>
              </a:spcBef>
              <a:defRPr sz="2800"/>
            </a:lvl3pPr>
            <a:lvl4pPr marL="1270000" indent="-355600">
              <a:spcBef>
                <a:spcPts val="600"/>
              </a:spcBef>
              <a:defRPr sz="2800"/>
            </a:lvl4pPr>
            <a:lvl5pPr marL="1498600" indent="-355600">
              <a:spcBef>
                <a:spcPts val="600"/>
              </a:spcBef>
              <a:defRPr sz="2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olo Testo"/>
          <p:cNvSpPr txBox="1"/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54" name="Corpo livello uno…"/>
          <p:cNvSpPr txBox="1"/>
          <p:nvPr>
            <p:ph type="body" sz="quarter" idx="1"/>
          </p:nvPr>
        </p:nvSpPr>
        <p:spPr>
          <a:xfrm>
            <a:off x="758951" y="609600"/>
            <a:ext cx="3657601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600"/>
              </a:spcBef>
              <a:buClrTx/>
              <a:buSzTx/>
              <a:buFontTx/>
              <a:buNone/>
              <a:defRPr sz="2800">
                <a:latin typeface="Impact"/>
                <a:ea typeface="Impact"/>
                <a:cs typeface="Impact"/>
                <a:sym typeface="Impact"/>
              </a:defRPr>
            </a:lvl1pPr>
            <a:lvl2pPr marL="0" indent="457200">
              <a:spcBef>
                <a:spcPts val="600"/>
              </a:spcBef>
              <a:buClrTx/>
              <a:buSzTx/>
              <a:buFontTx/>
              <a:buNone/>
              <a:defRPr sz="2800">
                <a:latin typeface="Impact"/>
                <a:ea typeface="Impact"/>
                <a:cs typeface="Impact"/>
                <a:sym typeface="Impact"/>
              </a:defRPr>
            </a:lvl2pPr>
            <a:lvl3pPr marL="0" indent="914400">
              <a:spcBef>
                <a:spcPts val="600"/>
              </a:spcBef>
              <a:buClrTx/>
              <a:buSzTx/>
              <a:buFontTx/>
              <a:buNone/>
              <a:defRPr sz="2800">
                <a:latin typeface="Impact"/>
                <a:ea typeface="Impact"/>
                <a:cs typeface="Impact"/>
                <a:sym typeface="Impact"/>
              </a:defRPr>
            </a:lvl3pPr>
            <a:lvl4pPr marL="0" indent="1371600">
              <a:spcBef>
                <a:spcPts val="600"/>
              </a:spcBef>
              <a:buClrTx/>
              <a:buSzTx/>
              <a:buFontTx/>
              <a:buNone/>
              <a:defRPr sz="2800">
                <a:latin typeface="Impact"/>
                <a:ea typeface="Impact"/>
                <a:cs typeface="Impact"/>
                <a:sym typeface="Impact"/>
              </a:defRPr>
            </a:lvl4pPr>
            <a:lvl5pPr marL="0" indent="1828800">
              <a:spcBef>
                <a:spcPts val="600"/>
              </a:spcBef>
              <a:buClrTx/>
              <a:buSzTx/>
              <a:buFontTx/>
              <a:buNone/>
              <a:defRPr sz="2800">
                <a:latin typeface="Impact"/>
                <a:ea typeface="Impact"/>
                <a:cs typeface="Impact"/>
                <a:sym typeface="Impact"/>
              </a:defRPr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5" name="Text Placeholder 4"/>
          <p:cNvSpPr/>
          <p:nvPr>
            <p:ph type="body" sz="quarter" idx="13"/>
          </p:nvPr>
        </p:nvSpPr>
        <p:spPr>
          <a:xfrm>
            <a:off x="4645152" y="609600"/>
            <a:ext cx="3657601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600"/>
              </a:spcBef>
              <a:buClrTx/>
              <a:buSzTx/>
              <a:buFontTx/>
              <a:buNone/>
              <a:defRPr sz="2800">
                <a:latin typeface="Impact"/>
                <a:ea typeface="Impact"/>
                <a:cs typeface="Impact"/>
                <a:sym typeface="Impact"/>
              </a:defRPr>
            </a:pPr>
          </a:p>
        </p:txBody>
      </p:sp>
      <p:sp>
        <p:nvSpPr>
          <p:cNvPr id="56" name="Straight Connector 10"/>
          <p:cNvSpPr/>
          <p:nvPr/>
        </p:nvSpPr>
        <p:spPr>
          <a:xfrm>
            <a:off x="758951" y="1249362"/>
            <a:ext cx="3657602" cy="1588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7" name="Straight Connector 12"/>
          <p:cNvSpPr/>
          <p:nvPr/>
        </p:nvSpPr>
        <p:spPr>
          <a:xfrm>
            <a:off x="4645152" y="1249362"/>
            <a:ext cx="3657601" cy="1588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5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olo Testo"/>
          <p:cNvSpPr txBox="1"/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6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olo Testo"/>
          <p:cNvSpPr txBox="1"/>
          <p:nvPr>
            <p:ph type="title"/>
          </p:nvPr>
        </p:nvSpPr>
        <p:spPr>
          <a:xfrm>
            <a:off x="762000" y="4572000"/>
            <a:ext cx="6784848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81" name="Corpo livello uno…"/>
          <p:cNvSpPr txBox="1"/>
          <p:nvPr>
            <p:ph type="body" sz="half" idx="1"/>
          </p:nvPr>
        </p:nvSpPr>
        <p:spPr>
          <a:xfrm>
            <a:off x="3710866" y="457200"/>
            <a:ext cx="4594934" cy="4114799"/>
          </a:xfrm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2" name="Text Placeholder 3"/>
          <p:cNvSpPr/>
          <p:nvPr>
            <p:ph type="body" sz="quarter" idx="13"/>
          </p:nvPr>
        </p:nvSpPr>
        <p:spPr>
          <a:xfrm>
            <a:off x="762001" y="457200"/>
            <a:ext cx="2673657" cy="4114800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2100"/>
            </a:pPr>
          </a:p>
        </p:txBody>
      </p:sp>
      <p:sp>
        <p:nvSpPr>
          <p:cNvPr id="83" name="Straight Connector 9"/>
          <p:cNvSpPr/>
          <p:nvPr/>
        </p:nvSpPr>
        <p:spPr>
          <a:xfrm flipH="1">
            <a:off x="3581399" y="610393"/>
            <a:ext cx="1590" cy="3810001"/>
          </a:xfrm>
          <a:prstGeom prst="line">
            <a:avLst/>
          </a:prstGeom>
          <a:ln w="15875">
            <a:solidFill>
              <a:srgbClr val="989898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8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olo Testo"/>
          <p:cNvSpPr txBox="1"/>
          <p:nvPr>
            <p:ph type="title"/>
          </p:nvPr>
        </p:nvSpPr>
        <p:spPr>
          <a:xfrm>
            <a:off x="758951" y="4572000"/>
            <a:ext cx="6784849" cy="1600200"/>
          </a:xfrm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92" name="Picture Placeholder 2"/>
          <p:cNvSpPr/>
          <p:nvPr>
            <p:ph type="pic" sz="half" idx="13"/>
          </p:nvPr>
        </p:nvSpPr>
        <p:spPr>
          <a:xfrm>
            <a:off x="777240" y="457200"/>
            <a:ext cx="7543801" cy="2895600"/>
          </a:xfrm>
          <a:prstGeom prst="rect">
            <a:avLst/>
          </a:prstGeom>
          <a:ln w="6350">
            <a:solidFill>
              <a:srgbClr val="303030"/>
            </a:solidFill>
            <a:round/>
          </a:ln>
        </p:spPr>
        <p:txBody>
          <a:bodyPr lIns="91439" rIns="91439" anchor="t">
            <a:noAutofit/>
          </a:bodyPr>
          <a:lstStyle/>
          <a:p>
            <a:pPr/>
          </a:p>
        </p:txBody>
      </p:sp>
      <p:sp>
        <p:nvSpPr>
          <p:cNvPr id="93" name="Corpo livello uno…"/>
          <p:cNvSpPr txBox="1"/>
          <p:nvPr>
            <p:ph type="body" sz="quarter" idx="1"/>
          </p:nvPr>
        </p:nvSpPr>
        <p:spPr>
          <a:xfrm>
            <a:off x="850391" y="3505200"/>
            <a:ext cx="7391401" cy="804863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1800"/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1800"/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1800"/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1800"/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1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9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itolo Testo"/>
          <p:cNvSpPr txBox="1"/>
          <p:nvPr>
            <p:ph type="title"/>
          </p:nvPr>
        </p:nvSpPr>
        <p:spPr>
          <a:xfrm>
            <a:off x="457200" y="0"/>
            <a:ext cx="8229600" cy="1417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b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5" name="Corpo livello uno…"/>
          <p:cNvSpPr txBox="1"/>
          <p:nvPr>
            <p:ph type="body" idx="1"/>
          </p:nvPr>
        </p:nvSpPr>
        <p:spPr>
          <a:xfrm>
            <a:off x="457200" y="1417637"/>
            <a:ext cx="8229600" cy="4891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" name="Numero diapositiva"/>
          <p:cNvSpPr txBox="1"/>
          <p:nvPr>
            <p:ph type="sldNum" sz="quarter" idx="2"/>
          </p:nvPr>
        </p:nvSpPr>
        <p:spPr>
          <a:xfrm>
            <a:off x="7998360" y="5640260"/>
            <a:ext cx="383640" cy="4597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ln>
            <a:noFill/>
          </a:ln>
          <a:solidFill>
            <a:srgbClr val="262626"/>
          </a:solidFill>
          <a:uFillTx/>
          <a:latin typeface="Impact"/>
          <a:ea typeface="Impact"/>
          <a:cs typeface="Impact"/>
          <a:sym typeface="Impact"/>
        </a:defRPr>
      </a:lvl9pPr>
    </p:titleStyle>
    <p:bodyStyle>
      <a:lvl1pPr marL="274320" marR="0" indent="-27432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1pPr>
      <a:lvl2pPr marL="619298" marR="0" indent="-29925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2pPr>
      <a:lvl3pPr marL="914400" marR="0" indent="-27431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3pPr>
      <a:lvl4pPr marL="12192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4pPr>
      <a:lvl5pPr marL="144780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5pPr>
      <a:lvl6pPr marL="176022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6pPr>
      <a:lvl7pPr marL="2016251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7pPr>
      <a:lvl8pPr marL="230886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8pPr>
      <a:lvl9pPr marL="2583179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400" u="none">
          <a:ln>
            <a:noFill/>
          </a:ln>
          <a:solidFill>
            <a:srgbClr val="303030"/>
          </a:solidFill>
          <a:uFillTx/>
          <a:latin typeface="+mj-lt"/>
          <a:ea typeface="+mj-ea"/>
          <a:cs typeface="+mj-cs"/>
          <a:sym typeface="Times New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Impac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www.scuoladieconomiacivile.it/" TargetMode="External"/><Relationship Id="rId4" Type="http://schemas.openxmlformats.org/officeDocument/2006/relationships/image" Target="../media/image5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5576" y="470509"/>
            <a:ext cx="7560841" cy="1507234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CasellaDiTesto 1"/>
          <p:cNvSpPr txBox="1"/>
          <p:nvPr/>
        </p:nvSpPr>
        <p:spPr>
          <a:xfrm>
            <a:off x="5137484" y="5801407"/>
            <a:ext cx="3024337" cy="375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Prato, 8 febbraio 2018</a:t>
            </a:r>
          </a:p>
        </p:txBody>
      </p:sp>
      <p:sp>
        <p:nvSpPr>
          <p:cNvPr id="123" name="Cos’è l’economia…"/>
          <p:cNvSpPr txBox="1"/>
          <p:nvPr/>
        </p:nvSpPr>
        <p:spPr>
          <a:xfrm>
            <a:off x="973634" y="2298263"/>
            <a:ext cx="7124724" cy="3025141"/>
          </a:xfrm>
          <a:prstGeom prst="rect">
            <a:avLst/>
          </a:prstGeom>
          <a:gradFill>
            <a:gsLst>
              <a:gs pos="0">
                <a:srgbClr val="9E5150"/>
              </a:gs>
              <a:gs pos="76000">
                <a:schemeClr val="accent6"/>
              </a:gs>
              <a:gs pos="100000">
                <a:srgbClr val="670D00"/>
              </a:gs>
            </a:gsLst>
            <a:path path="circle">
              <a:fillToRect l="37721" t="-19636" r="62278" b="119636"/>
            </a:path>
          </a:gradFill>
          <a:ln w="139700">
            <a:solidFill>
              <a:schemeClr val="accent1"/>
            </a:solidFill>
          </a:ln>
          <a:effectLst>
            <a:outerShdw sx="100000" sy="100000" kx="0" ky="0" algn="b" rotWithShape="0" blurRad="38100" dist="38100" dir="540000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9000">
                <a:solidFill>
                  <a:srgbClr val="FFFFFF"/>
                </a:solidFill>
                <a:latin typeface="Brush Script MT"/>
                <a:ea typeface="Brush Script MT"/>
                <a:cs typeface="Brush Script MT"/>
                <a:sym typeface="Brush Script MT"/>
              </a:defRPr>
            </a:pPr>
            <a:r>
              <a:t>Cos’è l’economia </a:t>
            </a:r>
          </a:p>
          <a:p>
            <a:pPr algn="ctr">
              <a:defRPr sz="9000">
                <a:solidFill>
                  <a:srgbClr val="FFFFFF"/>
                </a:solidFill>
                <a:latin typeface="Brush Script MT"/>
                <a:ea typeface="Brush Script MT"/>
                <a:cs typeface="Brush Script MT"/>
                <a:sym typeface="Brush Script MT"/>
              </a:defRPr>
            </a:pPr>
            <a:r>
              <a:t>civile?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ttangolo 4"/>
          <p:cNvSpPr txBox="1"/>
          <p:nvPr/>
        </p:nvSpPr>
        <p:spPr>
          <a:xfrm>
            <a:off x="2195735" y="1844823"/>
            <a:ext cx="4572001" cy="4401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200">
                <a:solidFill>
                  <a:srgbClr val="C0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pPr>
            <a:r>
              <a:t>«la virtù è più contagiosa del vizio a condizione che venga fatta conoscere»</a:t>
            </a:r>
          </a:p>
          <a:p>
            <a:pPr algn="ctr">
              <a:defRPr sz="4200">
                <a:solidFill>
                  <a:srgbClr val="C0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pPr>
            <a:r>
              <a:t>(Aristotele)</a:t>
            </a:r>
          </a:p>
        </p:txBody>
      </p:sp>
      <p:pic>
        <p:nvPicPr>
          <p:cNvPr id="172" name="Immagine 1" descr="Immagin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8866" y="387247"/>
            <a:ext cx="7497551" cy="14575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2325" y="404664"/>
            <a:ext cx="7499350" cy="1457326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CasellaDiTesto 3"/>
          <p:cNvSpPr txBox="1"/>
          <p:nvPr/>
        </p:nvSpPr>
        <p:spPr>
          <a:xfrm>
            <a:off x="2729188" y="2132856"/>
            <a:ext cx="3627684" cy="2748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rPr u="sng">
                <a:solidFill>
                  <a:srgbClr val="D26900"/>
                </a:solidFill>
                <a:uFill>
                  <a:solidFill>
                    <a:srgbClr val="D26900"/>
                  </a:solidFill>
                </a:uFill>
                <a:hlinkClick r:id="rId3" invalidUrl="" action="" tgtFrame="" tooltip="" history="1" highlightClick="0" endSnd="0"/>
              </a:rPr>
              <a:t>www.scuoladieconomiacivile.it</a:t>
            </a:r>
          </a:p>
          <a:p>
            <a:pPr/>
          </a:p>
          <a:p>
            <a:pPr/>
            <a:r>
              <a:t>Twitter:@Sec_Loppiano</a:t>
            </a:r>
          </a:p>
          <a:p>
            <a:pPr/>
          </a:p>
          <a:p>
            <a:pPr/>
            <a:r>
              <a:t>Facebook: Scuola di Economia Civile</a:t>
            </a:r>
          </a:p>
          <a:p>
            <a:pPr/>
          </a:p>
          <a:p>
            <a:pPr/>
            <a:r>
              <a:t>Segreteria:</a:t>
            </a:r>
          </a:p>
          <a:p>
            <a:pPr/>
            <a:r>
              <a:t>Dott. Leonardo Brancaccio</a:t>
            </a:r>
          </a:p>
          <a:p>
            <a:pPr/>
            <a:r>
              <a:t>Tel. +39 380 150 45 45</a:t>
            </a:r>
          </a:p>
          <a:p>
            <a:pPr/>
            <a:r>
              <a:t>Dal lun. al ven ore 9.00 – 13.00</a:t>
            </a:r>
          </a:p>
        </p:txBody>
      </p:sp>
      <p:pic>
        <p:nvPicPr>
          <p:cNvPr id="176" name="Immagine 5" descr="Immagin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6400" y="404664"/>
            <a:ext cx="7497551" cy="1457575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CasellaDiTesto 4"/>
          <p:cNvSpPr txBox="1"/>
          <p:nvPr/>
        </p:nvSpPr>
        <p:spPr>
          <a:xfrm>
            <a:off x="3109841" y="4888206"/>
            <a:ext cx="5210303" cy="106019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800">
                <a:solidFill>
                  <a:srgbClr val="FF516A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grazie per l’attenzione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magine 1" descr="Immagin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9118" y="1628799"/>
            <a:ext cx="9181770" cy="3042886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CasellaDiTesto 2"/>
          <p:cNvSpPr txBox="1"/>
          <p:nvPr/>
        </p:nvSpPr>
        <p:spPr>
          <a:xfrm>
            <a:off x="1613495" y="4128167"/>
            <a:ext cx="5871290" cy="243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1500">
                <a:solidFill>
                  <a:srgbClr val="C00000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illuminismo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magine 3" descr="Immagin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252520" cy="7454889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CasellaDiTesto 4"/>
          <p:cNvSpPr txBox="1"/>
          <p:nvPr/>
        </p:nvSpPr>
        <p:spPr>
          <a:xfrm>
            <a:off x="228161" y="2493200"/>
            <a:ext cx="7527926" cy="1566800"/>
          </a:xfrm>
          <a:prstGeom prst="rect">
            <a:avLst/>
          </a:prstGeom>
          <a:gradFill>
            <a:gsLst>
              <a:gs pos="0">
                <a:schemeClr val="accent2">
                  <a:hueOff val="-129167"/>
                  <a:satOff val="-3897"/>
                  <a:lumOff val="34551"/>
                </a:schemeClr>
              </a:gs>
              <a:gs pos="100000">
                <a:schemeClr val="accent2">
                  <a:hueOff val="-121739"/>
                  <a:satOff val="4962"/>
                  <a:lumOff val="20441"/>
                </a:schemeClr>
              </a:gs>
            </a:gsLst>
            <a:lin ang="5400000"/>
          </a:gradFill>
          <a:ln w="15875">
            <a:solidFill>
              <a:schemeClr val="accent2"/>
            </a:solidFill>
          </a:ln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7200">
                <a:solidFill>
                  <a:srgbClr val="FFFFFF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IlluminismoFrancese</a:t>
            </a:r>
          </a:p>
        </p:txBody>
      </p:sp>
      <p:sp>
        <p:nvSpPr>
          <p:cNvPr id="130" name="CasellaDiTesto 5"/>
          <p:cNvSpPr txBox="1"/>
          <p:nvPr/>
        </p:nvSpPr>
        <p:spPr>
          <a:xfrm>
            <a:off x="4407810" y="5107959"/>
            <a:ext cx="4672316" cy="1566800"/>
          </a:xfrm>
          <a:prstGeom prst="rect">
            <a:avLst/>
          </a:prstGeom>
          <a:gradFill>
            <a:gsLst>
              <a:gs pos="0">
                <a:schemeClr val="accent2">
                  <a:hueOff val="-129167"/>
                  <a:satOff val="-3897"/>
                  <a:lumOff val="34551"/>
                </a:schemeClr>
              </a:gs>
              <a:gs pos="100000">
                <a:schemeClr val="accent2">
                  <a:hueOff val="-121739"/>
                  <a:satOff val="4962"/>
                  <a:lumOff val="20441"/>
                </a:schemeClr>
              </a:gs>
            </a:gsLst>
            <a:lin ang="5400000"/>
          </a:gradFill>
          <a:ln w="15875">
            <a:solidFill>
              <a:schemeClr val="accent2"/>
            </a:solidFill>
          </a:ln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7200">
                <a:solidFill>
                  <a:srgbClr val="FFFFFF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Rivoluzione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9" grpId="1"/>
      <p:bldP build="whole" bldLvl="1" animBg="1" rev="0" advAuto="0" spid="130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asellaDiTesto 3"/>
          <p:cNvSpPr txBox="1"/>
          <p:nvPr/>
        </p:nvSpPr>
        <p:spPr>
          <a:xfrm>
            <a:off x="-16823" y="-17744"/>
            <a:ext cx="4824539" cy="2484248"/>
          </a:xfrm>
          <a:prstGeom prst="rect">
            <a:avLst/>
          </a:prstGeom>
          <a:gradFill>
            <a:gsLst>
              <a:gs pos="0">
                <a:schemeClr val="accent2">
                  <a:hueOff val="-129167"/>
                  <a:satOff val="-3897"/>
                  <a:lumOff val="34551"/>
                </a:schemeClr>
              </a:gs>
              <a:gs pos="100000">
                <a:schemeClr val="accent2">
                  <a:hueOff val="-121739"/>
                  <a:satOff val="4962"/>
                  <a:lumOff val="20441"/>
                </a:schemeClr>
              </a:gs>
            </a:gsLst>
            <a:lin ang="5400000"/>
          </a:gradFill>
          <a:ln w="15875">
            <a:solidFill>
              <a:schemeClr val="accent2"/>
            </a:solidFill>
          </a:ln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>
                <a:solidFill>
                  <a:srgbClr val="FFFFFF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pPr>
            <a:r>
              <a:rPr sz="5400"/>
              <a:t>Illuminismo</a:t>
            </a:r>
            <a:r>
              <a:t> </a:t>
            </a:r>
            <a:r>
              <a:rPr sz="5600"/>
              <a:t>scozzese</a:t>
            </a:r>
          </a:p>
        </p:txBody>
      </p:sp>
      <p:pic>
        <p:nvPicPr>
          <p:cNvPr id="133" name="Immagine 5" descr="Immagin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85386" y="404664"/>
            <a:ext cx="3950053" cy="5895236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CasellaDiTesto 4"/>
          <p:cNvSpPr txBox="1"/>
          <p:nvPr/>
        </p:nvSpPr>
        <p:spPr>
          <a:xfrm rot="19064810">
            <a:off x="5317360" y="2345274"/>
            <a:ext cx="4245863" cy="3352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8000">
                <a:solidFill>
                  <a:srgbClr val="FFFFFF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Economia Politica</a:t>
            </a:r>
          </a:p>
        </p:txBody>
      </p:sp>
      <p:grpSp>
        <p:nvGrpSpPr>
          <p:cNvPr id="137" name="Fumetto 1 6"/>
          <p:cNvGrpSpPr/>
          <p:nvPr/>
        </p:nvGrpSpPr>
        <p:grpSpPr>
          <a:xfrm>
            <a:off x="29537" y="2454530"/>
            <a:ext cx="4731819" cy="4497719"/>
            <a:chOff x="0" y="0"/>
            <a:chExt cx="4731818" cy="4497718"/>
          </a:xfrm>
        </p:grpSpPr>
        <p:sp>
          <p:nvSpPr>
            <p:cNvPr id="135" name="Forma"/>
            <p:cNvSpPr/>
            <p:nvPr/>
          </p:nvSpPr>
          <p:spPr>
            <a:xfrm>
              <a:off x="0" y="0"/>
              <a:ext cx="4731819" cy="4497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366" y="0"/>
                  </a:lnTo>
                  <a:lnTo>
                    <a:pt x="21366" y="20057"/>
                  </a:lnTo>
                  <a:lnTo>
                    <a:pt x="17805" y="20057"/>
                  </a:lnTo>
                  <a:lnTo>
                    <a:pt x="21600" y="21600"/>
                  </a:lnTo>
                  <a:lnTo>
                    <a:pt x="12463" y="20057"/>
                  </a:lnTo>
                  <a:lnTo>
                    <a:pt x="0" y="20057"/>
                  </a:lnTo>
                  <a:lnTo>
                    <a:pt x="0" y="117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92929"/>
                </a:gs>
                <a:gs pos="76000">
                  <a:schemeClr val="accent1"/>
                </a:gs>
                <a:gs pos="100000">
                  <a:srgbClr val="9C010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>
              <a:outerShdw sx="100000" sy="100000" kx="0" ky="0" algn="b" rotWithShape="0" blurRad="38100" dist="381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6" name="ADAM SMITH…"/>
            <p:cNvSpPr txBox="1"/>
            <p:nvPr/>
          </p:nvSpPr>
          <p:spPr>
            <a:xfrm>
              <a:off x="0" y="143986"/>
              <a:ext cx="4680521" cy="38884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>
                  <a:solidFill>
                    <a:srgbClr val="FFFFFF"/>
                  </a:solidFill>
                  <a:latin typeface="Algerian"/>
                  <a:ea typeface="Algerian"/>
                  <a:cs typeface="Algerian"/>
                  <a:sym typeface="Algerian"/>
                </a:defRPr>
              </a:pPr>
              <a:r>
                <a:t>ADAM SMITH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</a:p>
            <a:p>
              <a:pPr algn="ctr">
                <a:defRPr>
                  <a:solidFill>
                    <a:srgbClr val="FFFFFF"/>
                  </a:solidFill>
                </a:defRPr>
              </a:pPr>
            </a:p>
            <a:p>
              <a:pPr algn="ctr">
                <a:defRPr>
                  <a:solidFill>
                    <a:srgbClr val="FFFFFF"/>
                  </a:solidFill>
                </a:defRPr>
              </a:pP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 </a:t>
              </a:r>
              <a:r>
                <a:rPr sz="2400"/>
                <a:t>«Non è dalla benevolenza del macellaio, del birraio o del fornaio che ci aspettiamo il nostro pranzo, ma dalla cura che essi hanno per il proprio interesse. Non ci rivolgiamo alla loro umanità ma al loro interesse personale». (1776)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4" grpId="2"/>
      <p:bldP build="whole" bldLvl="1" animBg="1" rev="0" advAuto="0" spid="13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magine 4" descr="Immagin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43150" y="1700808"/>
            <a:ext cx="6800850" cy="449580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CasellaDiTesto 3"/>
          <p:cNvSpPr txBox="1"/>
          <p:nvPr/>
        </p:nvSpPr>
        <p:spPr>
          <a:xfrm>
            <a:off x="125758" y="206445"/>
            <a:ext cx="8892484" cy="1775905"/>
          </a:xfrm>
          <a:prstGeom prst="rect">
            <a:avLst/>
          </a:prstGeom>
          <a:gradFill>
            <a:gsLst>
              <a:gs pos="0">
                <a:schemeClr val="accent2">
                  <a:hueOff val="-129167"/>
                  <a:satOff val="-3897"/>
                  <a:lumOff val="34551"/>
                </a:schemeClr>
              </a:gs>
              <a:gs pos="100000">
                <a:schemeClr val="accent2">
                  <a:hueOff val="-121739"/>
                  <a:satOff val="4962"/>
                  <a:lumOff val="20441"/>
                </a:schemeClr>
              </a:gs>
            </a:gsLst>
            <a:lin ang="5400000"/>
          </a:gradFill>
          <a:ln w="15875">
            <a:solidFill>
              <a:schemeClr val="accent2"/>
            </a:solidFill>
          </a:ln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100">
                <a:solidFill>
                  <a:srgbClr val="FFFFFF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pPr>
            <a:r>
              <a:t>Illuminismo italiano: a Milano Pietro Verri …</a:t>
            </a:r>
          </a:p>
          <a:p>
            <a:pPr>
              <a:defRPr sz="4100">
                <a:solidFill>
                  <a:srgbClr val="FFFFFF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pPr>
            <a:r>
              <a:t>…. a Napoli Antonio Genovesi</a:t>
            </a:r>
          </a:p>
        </p:txBody>
      </p:sp>
      <p:sp>
        <p:nvSpPr>
          <p:cNvPr id="141" name="CasellaDiTesto 2"/>
          <p:cNvSpPr txBox="1"/>
          <p:nvPr/>
        </p:nvSpPr>
        <p:spPr>
          <a:xfrm>
            <a:off x="107239" y="4618232"/>
            <a:ext cx="7670875" cy="1550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7200">
                <a:latin typeface="French Script MT"/>
                <a:ea typeface="French Script MT"/>
                <a:cs typeface="French Script MT"/>
                <a:sym typeface="French Script MT"/>
              </a:defRPr>
            </a:pPr>
            <a:r>
              <a:t>Econo</a:t>
            </a:r>
            <a:r>
              <a:rPr>
                <a:solidFill>
                  <a:srgbClr val="FFFFFF"/>
                </a:solidFill>
              </a:rPr>
              <a:t>mia</a:t>
            </a:r>
            <a:r>
              <a:rPr>
                <a:solidFill>
                  <a:srgbClr val="FFFFFF"/>
                </a:solidFill>
              </a:rPr>
              <a:t> Civile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9" grpId="1"/>
      <p:bldP build="whole" bldLvl="1" animBg="1" rev="0" advAuto="0" spid="141" grpId="3"/>
      <p:bldP build="whole" bldLvl="1" animBg="1" rev="0" advAuto="0" spid="140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asellaDiTesto 3"/>
          <p:cNvSpPr txBox="1"/>
          <p:nvPr/>
        </p:nvSpPr>
        <p:spPr>
          <a:xfrm>
            <a:off x="1182331" y="476672"/>
            <a:ext cx="6768753" cy="780416"/>
          </a:xfrm>
          <a:prstGeom prst="rect">
            <a:avLst/>
          </a:prstGeom>
          <a:gradFill>
            <a:gsLst>
              <a:gs pos="0">
                <a:schemeClr val="accent1">
                  <a:satOff val="-39611"/>
                  <a:lumOff val="41021"/>
                </a:schemeClr>
              </a:gs>
              <a:gs pos="100000">
                <a:schemeClr val="accent1">
                  <a:satOff val="1149"/>
                  <a:lumOff val="27402"/>
                </a:schemeClr>
              </a:gs>
            </a:gsLst>
            <a:lin ang="5400000"/>
          </a:gradFill>
          <a:ln w="15875">
            <a:solidFill>
              <a:schemeClr val="accent1"/>
            </a:solidFill>
          </a:ln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4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3 differenze fondamentali</a:t>
            </a:r>
          </a:p>
        </p:txBody>
      </p:sp>
      <p:sp>
        <p:nvSpPr>
          <p:cNvPr id="144" name="CasellaDiTesto 4"/>
          <p:cNvSpPr txBox="1"/>
          <p:nvPr/>
        </p:nvSpPr>
        <p:spPr>
          <a:xfrm>
            <a:off x="628723" y="1352759"/>
            <a:ext cx="8294238" cy="20380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>
                <a:solidFill>
                  <a:srgbClr val="C00000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1- visione dell'uomo (assunto antropologico)</a:t>
            </a:r>
          </a:p>
        </p:txBody>
      </p:sp>
      <p:sp>
        <p:nvSpPr>
          <p:cNvPr id="145" name="CasellaDiTesto 1"/>
          <p:cNvSpPr txBox="1"/>
          <p:nvPr/>
        </p:nvSpPr>
        <p:spPr>
          <a:xfrm>
            <a:off x="1123124" y="3275110"/>
            <a:ext cx="244937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Economia politica</a:t>
            </a:r>
          </a:p>
        </p:txBody>
      </p:sp>
      <p:sp>
        <p:nvSpPr>
          <p:cNvPr id="146" name="CasellaDiTesto 5"/>
          <p:cNvSpPr txBox="1"/>
          <p:nvPr/>
        </p:nvSpPr>
        <p:spPr>
          <a:xfrm>
            <a:off x="5017636" y="3287688"/>
            <a:ext cx="216124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Economia civile</a:t>
            </a:r>
          </a:p>
        </p:txBody>
      </p:sp>
      <p:sp>
        <p:nvSpPr>
          <p:cNvPr id="147" name="Connettore 1 6"/>
          <p:cNvSpPr/>
          <p:nvPr/>
        </p:nvSpPr>
        <p:spPr>
          <a:xfrm flipH="1">
            <a:off x="4112242" y="3212976"/>
            <a:ext cx="1" cy="2376265"/>
          </a:xfrm>
          <a:prstGeom prst="line">
            <a:avLst/>
          </a:prstGeom>
          <a:ln w="508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48" name="Connettore 1 8"/>
          <p:cNvSpPr/>
          <p:nvPr/>
        </p:nvSpPr>
        <p:spPr>
          <a:xfrm>
            <a:off x="807573" y="3933056"/>
            <a:ext cx="6746018" cy="1"/>
          </a:xfrm>
          <a:prstGeom prst="line">
            <a:avLst/>
          </a:prstGeom>
          <a:ln w="508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49" name="Rettangolo 9"/>
          <p:cNvSpPr txBox="1"/>
          <p:nvPr/>
        </p:nvSpPr>
        <p:spPr>
          <a:xfrm>
            <a:off x="903509" y="4399827"/>
            <a:ext cx="3165139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2800">
                <a:latin typeface="Britannic Bold"/>
                <a:ea typeface="Britannic Bold"/>
                <a:cs typeface="Britannic Bold"/>
                <a:sym typeface="Britannic Bold"/>
              </a:defRPr>
            </a:pPr>
            <a:r>
              <a:t>Homo homini lupus</a:t>
            </a:r>
            <a:r>
              <a:rPr sz="1800"/>
              <a:t> </a:t>
            </a:r>
            <a:br>
              <a:rPr sz="1800"/>
            </a:br>
            <a:r>
              <a:rPr sz="2000"/>
              <a:t>(Hobbes)</a:t>
            </a:r>
          </a:p>
        </p:txBody>
      </p:sp>
      <p:sp>
        <p:nvSpPr>
          <p:cNvPr id="150" name="Rettangolo 10"/>
          <p:cNvSpPr txBox="1"/>
          <p:nvPr/>
        </p:nvSpPr>
        <p:spPr>
          <a:xfrm>
            <a:off x="4485504" y="4449329"/>
            <a:ext cx="4517738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2800">
                <a:latin typeface="Britannic Bold"/>
                <a:ea typeface="Britannic Bold"/>
                <a:cs typeface="Britannic Bold"/>
                <a:sym typeface="Britannic Bold"/>
              </a:defRPr>
            </a:pPr>
            <a:r>
              <a:t>Homo homini natura amicus</a:t>
            </a:r>
            <a:r>
              <a:rPr sz="1800"/>
              <a:t> </a:t>
            </a:r>
            <a:br>
              <a:rPr sz="1800"/>
            </a:br>
            <a:r>
              <a:rPr sz="2000"/>
              <a:t>(Genovesi)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asellaDiTesto 2"/>
          <p:cNvSpPr txBox="1"/>
          <p:nvPr/>
        </p:nvSpPr>
        <p:spPr>
          <a:xfrm>
            <a:off x="689683" y="795891"/>
            <a:ext cx="8294238" cy="1186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5400">
                <a:solidFill>
                  <a:srgbClr val="C00000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2 – concezione del mercato</a:t>
            </a:r>
          </a:p>
        </p:txBody>
      </p:sp>
      <p:sp>
        <p:nvSpPr>
          <p:cNvPr id="153" name="CasellaDiTesto 4"/>
          <p:cNvSpPr txBox="1"/>
          <p:nvPr/>
        </p:nvSpPr>
        <p:spPr>
          <a:xfrm>
            <a:off x="1123124" y="2771056"/>
            <a:ext cx="244937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Economia politica</a:t>
            </a:r>
          </a:p>
        </p:txBody>
      </p:sp>
      <p:sp>
        <p:nvSpPr>
          <p:cNvPr id="154" name="CasellaDiTesto 5"/>
          <p:cNvSpPr txBox="1"/>
          <p:nvPr/>
        </p:nvSpPr>
        <p:spPr>
          <a:xfrm>
            <a:off x="5017636" y="2783632"/>
            <a:ext cx="216124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Economia civile</a:t>
            </a:r>
          </a:p>
        </p:txBody>
      </p:sp>
      <p:sp>
        <p:nvSpPr>
          <p:cNvPr id="155" name="Connettore 1 6"/>
          <p:cNvSpPr/>
          <p:nvPr/>
        </p:nvSpPr>
        <p:spPr>
          <a:xfrm>
            <a:off x="4112241" y="2708920"/>
            <a:ext cx="3" cy="2736305"/>
          </a:xfrm>
          <a:prstGeom prst="line">
            <a:avLst/>
          </a:prstGeom>
          <a:ln w="508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56" name="Connettore 1 7"/>
          <p:cNvSpPr/>
          <p:nvPr/>
        </p:nvSpPr>
        <p:spPr>
          <a:xfrm>
            <a:off x="807574" y="3429001"/>
            <a:ext cx="7868881" cy="1"/>
          </a:xfrm>
          <a:prstGeom prst="line">
            <a:avLst/>
          </a:prstGeom>
          <a:ln w="508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57" name="Rettangolo 8"/>
          <p:cNvSpPr txBox="1"/>
          <p:nvPr/>
        </p:nvSpPr>
        <p:spPr>
          <a:xfrm>
            <a:off x="467543" y="3895773"/>
            <a:ext cx="3644700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pPr>
            <a:r>
              <a:t>Agire x i propri interessi</a:t>
            </a:r>
          </a:p>
          <a:p>
            <a: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pPr>
          </a:p>
          <a:p>
            <a: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pPr>
            <a:r>
              <a:t>La mano invisibile</a:t>
            </a:r>
          </a:p>
        </p:txBody>
      </p:sp>
      <p:sp>
        <p:nvSpPr>
          <p:cNvPr id="158" name="Rettangolo 9"/>
          <p:cNvSpPr txBox="1"/>
          <p:nvPr/>
        </p:nvSpPr>
        <p:spPr>
          <a:xfrm>
            <a:off x="4536398" y="4265104"/>
            <a:ext cx="3669170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Luogo del mutuo vantaggio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asellaDiTesto 3"/>
          <p:cNvSpPr txBox="1"/>
          <p:nvPr/>
        </p:nvSpPr>
        <p:spPr>
          <a:xfrm>
            <a:off x="791283" y="813335"/>
            <a:ext cx="8294238" cy="1060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>
                <a:solidFill>
                  <a:srgbClr val="C00000"/>
                </a:solidFill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3 – finalità del mercato</a:t>
            </a:r>
          </a:p>
        </p:txBody>
      </p:sp>
      <p:sp>
        <p:nvSpPr>
          <p:cNvPr id="161" name="CasellaDiTesto 4"/>
          <p:cNvSpPr txBox="1"/>
          <p:nvPr/>
        </p:nvSpPr>
        <p:spPr>
          <a:xfrm>
            <a:off x="1123124" y="2771056"/>
            <a:ext cx="2449375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Economia politica</a:t>
            </a:r>
          </a:p>
        </p:txBody>
      </p:sp>
      <p:sp>
        <p:nvSpPr>
          <p:cNvPr id="162" name="CasellaDiTesto 5"/>
          <p:cNvSpPr txBox="1"/>
          <p:nvPr/>
        </p:nvSpPr>
        <p:spPr>
          <a:xfrm>
            <a:off x="5017636" y="2783632"/>
            <a:ext cx="216124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lvl1pPr>
          </a:lstStyle>
          <a:p>
            <a:pPr/>
            <a:r>
              <a:t>Economia civile</a:t>
            </a:r>
          </a:p>
        </p:txBody>
      </p:sp>
      <p:sp>
        <p:nvSpPr>
          <p:cNvPr id="163" name="Connettore 1 6"/>
          <p:cNvSpPr/>
          <p:nvPr/>
        </p:nvSpPr>
        <p:spPr>
          <a:xfrm>
            <a:off x="4112241" y="2708920"/>
            <a:ext cx="3" cy="2736305"/>
          </a:xfrm>
          <a:prstGeom prst="line">
            <a:avLst/>
          </a:prstGeom>
          <a:ln w="508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64" name="Connettore 1 7"/>
          <p:cNvSpPr/>
          <p:nvPr/>
        </p:nvSpPr>
        <p:spPr>
          <a:xfrm>
            <a:off x="807574" y="3429001"/>
            <a:ext cx="7868881" cy="1"/>
          </a:xfrm>
          <a:prstGeom prst="line">
            <a:avLst/>
          </a:prstGeom>
          <a:ln w="508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65" name="Rettangolo 8"/>
          <p:cNvSpPr txBox="1"/>
          <p:nvPr/>
        </p:nvSpPr>
        <p:spPr>
          <a:xfrm>
            <a:off x="467543" y="3895773"/>
            <a:ext cx="364470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pPr>
            <a:r>
              <a:t>Ha come fine il BENE </a:t>
            </a:r>
            <a:r>
              <a:rPr sz="2800">
                <a:solidFill>
                  <a:srgbClr val="C00000"/>
                </a:solidFill>
              </a:rPr>
              <a:t>TOTALE</a:t>
            </a:r>
          </a:p>
        </p:txBody>
      </p:sp>
      <p:sp>
        <p:nvSpPr>
          <p:cNvPr id="166" name="Rettangolo 11"/>
          <p:cNvSpPr txBox="1"/>
          <p:nvPr/>
        </p:nvSpPr>
        <p:spPr>
          <a:xfrm>
            <a:off x="4499991" y="3933056"/>
            <a:ext cx="3644700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2400">
                <a:latin typeface="Britannic Bold"/>
                <a:ea typeface="Britannic Bold"/>
                <a:cs typeface="Britannic Bold"/>
                <a:sym typeface="Britannic Bold"/>
              </a:defRPr>
            </a:pPr>
            <a:r>
              <a:t>Ha come fine il BENE </a:t>
            </a:r>
            <a:r>
              <a:rPr sz="2800">
                <a:solidFill>
                  <a:srgbClr val="C00000"/>
                </a:solidFill>
              </a:rPr>
              <a:t>COMUNE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asellaDiTesto 3"/>
          <p:cNvSpPr txBox="1"/>
          <p:nvPr/>
        </p:nvSpPr>
        <p:spPr>
          <a:xfrm>
            <a:off x="1619671" y="2924943"/>
            <a:ext cx="6624737" cy="193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lnSpc>
                <a:spcPct val="200000"/>
              </a:lnSpc>
              <a:buSzPct val="100000"/>
              <a:buFont typeface="Arial"/>
              <a:buChar char="•"/>
              <a:defRPr b="1" sz="2400">
                <a:latin typeface="Franklin Gothic Heavy"/>
                <a:ea typeface="Franklin Gothic Heavy"/>
                <a:cs typeface="Franklin Gothic Heavy"/>
                <a:sym typeface="Franklin Gothic Heavy"/>
              </a:defRPr>
            </a:pPr>
            <a:r>
              <a:t>aumento endemico delle disuguaglianze</a:t>
            </a:r>
          </a:p>
          <a:p>
            <a:pPr marL="342900" indent="-342900">
              <a:lnSpc>
                <a:spcPct val="200000"/>
              </a:lnSpc>
              <a:buSzPct val="100000"/>
              <a:buFont typeface="Arial"/>
              <a:buChar char="•"/>
              <a:defRPr b="1" sz="2400">
                <a:latin typeface="Franklin Gothic Heavy"/>
                <a:ea typeface="Franklin Gothic Heavy"/>
                <a:cs typeface="Franklin Gothic Heavy"/>
                <a:sym typeface="Franklin Gothic Heavy"/>
              </a:defRPr>
            </a:pPr>
            <a:r>
              <a:t>distruzione ambientale</a:t>
            </a:r>
          </a:p>
          <a:p>
            <a:pPr marL="342900" indent="-342900">
              <a:lnSpc>
                <a:spcPct val="200000"/>
              </a:lnSpc>
              <a:buSzPct val="100000"/>
              <a:buFont typeface="Arial"/>
              <a:buChar char="•"/>
              <a:defRPr b="1" sz="2400">
                <a:latin typeface="Franklin Gothic Heavy"/>
                <a:ea typeface="Franklin Gothic Heavy"/>
                <a:cs typeface="Franklin Gothic Heavy"/>
                <a:sym typeface="Franklin Gothic Heavy"/>
              </a:defRPr>
            </a:pPr>
            <a:r>
              <a:t>paradosso della felicità (beni relazionali)</a:t>
            </a:r>
          </a:p>
        </p:txBody>
      </p:sp>
      <p:sp>
        <p:nvSpPr>
          <p:cNvPr id="169" name="Rettangolo 1"/>
          <p:cNvSpPr txBox="1"/>
          <p:nvPr/>
        </p:nvSpPr>
        <p:spPr>
          <a:xfrm>
            <a:off x="454720" y="532704"/>
            <a:ext cx="7993444" cy="2240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5200">
                <a:solidFill>
                  <a:srgbClr val="C000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  <a:latin typeface="French Script MT"/>
                <a:ea typeface="French Script MT"/>
                <a:cs typeface="French Script MT"/>
                <a:sym typeface="French Script MT"/>
              </a:defRPr>
            </a:lvl1pPr>
          </a:lstStyle>
          <a:p>
            <a:pPr/>
            <a:r>
              <a:t>Perché oggi comincia a sentirsi parlare di Economia Civile?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sPrint">
  <a:themeElements>
    <a:clrScheme name="NewsPri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00FF"/>
      </a:hlink>
      <a:folHlink>
        <a:srgbClr val="FF00FF"/>
      </a:folHlink>
    </a:clrScheme>
    <a:fontScheme name="NewsPrint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2225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381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2225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12700" dir="528000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sPrint">
  <a:themeElements>
    <a:clrScheme name="NewsPri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00FF"/>
      </a:hlink>
      <a:folHlink>
        <a:srgbClr val="FF00FF"/>
      </a:folHlink>
    </a:clrScheme>
    <a:fontScheme name="NewsPrint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381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5280000">
              <a:srgbClr val="000000">
                <a:alpha val="4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2225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381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2225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12700" dir="528000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